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70" r:id="rId2"/>
    <p:sldId id="273" r:id="rId3"/>
    <p:sldId id="268" r:id="rId4"/>
    <p:sldId id="266" r:id="rId5"/>
    <p:sldId id="272" r:id="rId6"/>
    <p:sldId id="265" r:id="rId7"/>
    <p:sldId id="269" r:id="rId8"/>
    <p:sldId id="260" r:id="rId9"/>
    <p:sldId id="271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FF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pPr/>
              <a:t>1/25/2021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pPr/>
              <a:t>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pPr/>
              <a:t>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pPr/>
              <a:t>1/25/2021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pPr/>
              <a:t>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pPr/>
              <a:t>1/25/2021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pPr/>
              <a:t>1/25/2021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pPr/>
              <a:t>1/25/2021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pPr/>
              <a:t>1/25/2021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pPr/>
              <a:t>1/25/2021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pPr/>
              <a:t>1/25/2021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pPr/>
              <a:t>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Херсонський державний університет — Освіта в Україн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074" y="215900"/>
            <a:ext cx="2460625" cy="227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679699" y="211873"/>
            <a:ext cx="6972301" cy="4444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Херсонський державний університет</a:t>
            </a:r>
            <a:endParaRPr lang="en-US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Факультет економіки і менеджменту</a:t>
            </a:r>
            <a:endParaRPr lang="en-US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Кафедра готельно-ресторанного та туристичного бізнесу</a:t>
            </a:r>
            <a:endParaRPr lang="en-US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uk-UA" sz="24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«СВІТОВІ ТУРИСТИЧНІ РИНКИ»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uk-UA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60000"/>
              </a:lnSpc>
              <a:defRPr/>
            </a:pPr>
            <a:r>
              <a:rPr lang="uk-U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Спеціальність «Туризм»</a:t>
            </a:r>
          </a:p>
          <a:p>
            <a:pPr algn="ctr"/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галузі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знань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24 Сфера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обслуговування</a:t>
            </a:r>
            <a:endParaRPr lang="ru-RU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en-US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http://www.kspu.edu/FileDownload.ashx/FACULTYS_EKONOM_03.jpg?id=bbcc1e5c-02f5-4157-9e57-bbd93ec406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52000" y="235943"/>
            <a:ext cx="2336800" cy="2253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5980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232229" y="232229"/>
            <a:ext cx="11713028" cy="6386285"/>
          </a:xfrm>
          <a:gradFill>
            <a:gsLst>
              <a:gs pos="80000">
                <a:srgbClr val="FFFF00"/>
              </a:gs>
              <a:gs pos="3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</a:gradFill>
          <a:ln w="76200">
            <a:solidFill>
              <a:srgbClr val="92D050"/>
            </a:solidFill>
          </a:ln>
        </p:spPr>
        <p:txBody>
          <a:bodyPr>
            <a:normAutofit fontScale="92500" lnSpcReduction="2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РЕКОМЕНДОВАНА ЛІТЕРАТУРА:</a:t>
            </a:r>
          </a:p>
          <a:p>
            <a:pPr marL="0" indent="0" algn="ctr">
              <a:spcBef>
                <a:spcPts val="0"/>
              </a:spcBef>
              <a:buNone/>
            </a:pPr>
            <a:endParaRPr lang="uk-UA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uk-UA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Великочий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В.С., Дутчак О.І., </a:t>
            </a:r>
            <a:r>
              <a:rPr lang="uk-UA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Шекеринець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В.В. Міжнародний туризм: навчальний посібник / Прикарпатський національний університет ім. В. Стефаника – Івано-Франківськ: Видавець Кушнір Г.М., 2015. – 254 с.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uk-UA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География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международного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туризма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Зарубежные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страны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uk-UA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учеб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пособие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uk-UA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.-</a:t>
            </a:r>
            <a:r>
              <a:rPr lang="uk-UA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сост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Л. М. </a:t>
            </a:r>
            <a:r>
              <a:rPr lang="uk-UA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Гайдукевич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С. А. Хомич, В. А. </a:t>
            </a:r>
            <a:r>
              <a:rPr lang="uk-UA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Клицунова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uk-UA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- Мн. : </a:t>
            </a:r>
            <a:r>
              <a:rPr lang="uk-UA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Аверсзв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2004. – 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252с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uk-UA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Луцишин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Н.П., </a:t>
            </a:r>
            <a:r>
              <a:rPr lang="uk-UA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Луцишин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П.В. Економіка й організація міжнародного туризму: </a:t>
            </a:r>
            <a:r>
              <a:rPr lang="uk-UA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посіб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 2013. – 352 с.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uk-UA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Любіцева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О.О. Ринок туристичних послуг: </a:t>
            </a:r>
            <a:r>
              <a:rPr lang="uk-UA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Геопросторові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аспекти. – 2 – ге вид., перероб. Та </a:t>
            </a:r>
            <a:r>
              <a:rPr lang="uk-UA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 К.: </a:t>
            </a:r>
            <a:r>
              <a:rPr lang="uk-UA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Альтерпрес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2013. – 324 с.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uk-UA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Мальська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М.П., Антонов Н.В., Ганич Н.М. Міжнародний туризм і сфера послуг: Підручник. – К.: Знання, 2008. – 661 с.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Чорненька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Н.В. Організація туристичної індустрії : </a:t>
            </a:r>
            <a:r>
              <a:rPr lang="uk-UA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посіб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[Текст] / Н.В. Чорненька. – К. : Атака, 2006. – 264 с.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Экономика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организация туризма. Международный туризм: учебное пособие -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М: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КноРус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2010.-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576 с.</a:t>
            </a:r>
          </a:p>
          <a:p>
            <a:pPr marL="0" indent="0" algn="ctr">
              <a:spcBef>
                <a:spcPts val="0"/>
              </a:spcBef>
              <a:buNone/>
            </a:pPr>
            <a:endParaRPr lang="uk-UA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978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Компетентності 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6571" y="1698171"/>
            <a:ext cx="10798629" cy="4898571"/>
          </a:xfrm>
        </p:spPr>
        <p:txBody>
          <a:bodyPr>
            <a:noAutofit/>
          </a:bodyPr>
          <a:lstStyle/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Здатність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виконувати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професійну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діяльність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відповідності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стандартів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якості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вміння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управляти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комплексними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діями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проектами </a:t>
            </a:r>
          </a:p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Знання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розуміння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предметної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області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своєї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професії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Здатність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орієнтуватись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туристичнорекреаційного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простору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Здатність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визначати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індивідуальні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туристичні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потреби,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використовувати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сучасні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технології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обслуговування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туристів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та вести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претензійну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роботу </a:t>
            </a:r>
          </a:p>
          <a:p>
            <a:endParaRPr lang="ru-RU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4474" y="5549900"/>
            <a:ext cx="117189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РОЗРОБНИК КУРСУ:</a:t>
            </a:r>
          </a:p>
          <a:p>
            <a:pPr algn="ctr"/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 економічних наук, доцент кафедри готельно-ресторанного та туристичного бізнесу</a:t>
            </a:r>
          </a:p>
          <a:p>
            <a:pPr algn="ctr"/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Юрченко Віктор Володимирович 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 descr="Світовий туризм в цьому році впаде на 70% - Перший Діловий телекана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975" y="231774"/>
            <a:ext cx="11833224" cy="531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6336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0">
              <a:srgbClr val="FFFF00"/>
            </a:gs>
            <a:gs pos="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32229" y="246743"/>
            <a:ext cx="11698513" cy="1226457"/>
          </a:xfrm>
          <a:ln w="57150">
            <a:solidFill>
              <a:srgbClr val="FFFF00"/>
            </a:solidFill>
          </a:ln>
        </p:spPr>
        <p:txBody>
          <a:bodyPr>
            <a:noAutofit/>
          </a:bodyPr>
          <a:lstStyle/>
          <a:p>
            <a:pPr algn="ctr">
              <a:lnSpc>
                <a:spcPts val="3200"/>
              </a:lnSpc>
            </a:pPr>
            <a:r>
              <a:rPr lang="uk-UA" sz="25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Метою вивчення дисципліни </a:t>
            </a:r>
            <a:r>
              <a:rPr lang="uk-UA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 формування комплексу знань про особливості та тенденції функціонування туристичних ринків світу в умовах інтеграції та глобалізації.</a:t>
            </a:r>
            <a:endParaRPr lang="en-US" sz="2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232229" y="1562101"/>
            <a:ext cx="11698513" cy="50419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57150">
            <a:solidFill>
              <a:srgbClr val="00B0F0"/>
            </a:solidFill>
          </a:ln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КОМПЕТЕНЦІЇ: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здатність аналізувати та визначати тенденції функціонування світового туристичного ринку;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spcBef>
                <a:spcPts val="0"/>
              </a:spcBef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здатність визначати класифікаційні ознаки та критерії рекреаційного районування, проводити оцінку стану об’єктів туристичного надбання суспільства;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spcBef>
                <a:spcPts val="0"/>
              </a:spcBef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здатність аналізувати та давати оцінку стану природно-ресурсного потенціалу туристичних країн світу;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spcBef>
                <a:spcPts val="0"/>
              </a:spcBef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здатність проводити оцінку політичних та економічних умов функціонування країн світу для розвитку туристичних ринків;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spcBef>
                <a:spcPts val="0"/>
              </a:spcBef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здатність надавати потенційним туристам комплексну туристичну інформацію щодо соціально-економічного стану та туристичного потенціалу країни, в яку планується подорож;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spcBef>
                <a:spcPts val="0"/>
              </a:spcBef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здатність визначати переваги досліджуваного туристичного ринку, планувати туристичні маршрути, обирати пріоритетні напрямки та види туризму.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ts val="2280"/>
              </a:lnSpc>
              <a:buNone/>
            </a:pP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xmlns="" val="104516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Світовий туризм вже втратив $320 мільярдів через COVID-19 — ООН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4475" y="236537"/>
            <a:ext cx="11718925" cy="641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6714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0">
              <a:srgbClr val="FFFF00"/>
            </a:gs>
            <a:gs pos="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000" y="264886"/>
            <a:ext cx="11671300" cy="685800"/>
          </a:xfrm>
          <a:ln w="5715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uk-UA" sz="2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ОЧІКУВАНІ РЕЗУЛЬТАТИ НАВЧАННЯ:</a:t>
            </a:r>
            <a:endParaRPr lang="en-US" sz="2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 useBgFill="1"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4000" y="950685"/>
            <a:ext cx="11671300" cy="5624285"/>
          </a:xfrm>
          <a:ln w="57150">
            <a:solidFill>
              <a:schemeClr val="accent1"/>
            </a:solidFill>
          </a:ln>
        </p:spPr>
        <p:txBody>
          <a:bodyPr>
            <a:normAutofit fontScale="85000" lnSpcReduction="10000"/>
          </a:bodyPr>
          <a:lstStyle/>
          <a:p>
            <a:pPr marL="0" indent="457200" algn="just">
              <a:lnSpc>
                <a:spcPts val="3500"/>
              </a:lnSpc>
              <a:spcBef>
                <a:spcPts val="0"/>
              </a:spcBef>
              <a:buNone/>
            </a:pPr>
            <a:r>
              <a:rPr lang="uk-UA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знати особливості та структуру індустрії світового туризму;</a:t>
            </a: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ts val="3500"/>
              </a:lnSpc>
              <a:spcBef>
                <a:spcPts val="0"/>
              </a:spcBef>
              <a:buNone/>
            </a:pPr>
            <a:r>
              <a:rPr lang="uk-UA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розуміти систему протиріч сучасних процесів глобалізації та регіоналізації в аспекті проблем та перспектив розвитку світових туристичних ринків;</a:t>
            </a: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ts val="3500"/>
              </a:lnSpc>
              <a:spcBef>
                <a:spcPts val="0"/>
              </a:spcBef>
              <a:buNone/>
            </a:pPr>
            <a:r>
              <a:rPr lang="uk-UA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знати сучасні тенденції та визначати принципи функціонування світових туристичних ринків;</a:t>
            </a: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ts val="3500"/>
              </a:lnSpc>
              <a:spcBef>
                <a:spcPts val="0"/>
              </a:spcBef>
              <a:buNone/>
            </a:pPr>
            <a:r>
              <a:rPr lang="uk-UA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вміти здійснювати аналіз світової туристичної галузі у рамках </a:t>
            </a:r>
            <a:r>
              <a:rPr lang="uk-UA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макрорегіонів</a:t>
            </a:r>
            <a:r>
              <a:rPr lang="uk-UA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провідних країн стосовно основних показників економіки туризму;</a:t>
            </a: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ts val="3500"/>
              </a:lnSpc>
              <a:spcBef>
                <a:spcPts val="0"/>
              </a:spcBef>
              <a:buNone/>
            </a:pPr>
            <a:r>
              <a:rPr lang="uk-UA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знати моделі сучасного розвитку туристичних підприємств, міжнародний та вітчизняний досвід формування та впровадження інноваційних технологій у їх діяльність; </a:t>
            </a: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ts val="3500"/>
              </a:lnSpc>
              <a:spcBef>
                <a:spcPts val="0"/>
              </a:spcBef>
              <a:buNone/>
            </a:pPr>
            <a:r>
              <a:rPr lang="uk-UA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вміти визначати напрями і варіанти розвитку туристичних підприємств в умовах глобалізації туристичних ринків у нестабільному ринковому середовищі.</a:t>
            </a: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spcBef>
                <a:spcPts val="0"/>
              </a:spcBef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639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">
              <a:srgbClr val="0070C0"/>
            </a:gs>
            <a:gs pos="5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Світовий туризм зріс до семирічного максимуму - Korrespondent.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1774" y="246062"/>
            <a:ext cx="11731625" cy="6370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1711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8000">
              <a:srgbClr val="FFFF00"/>
            </a:gs>
            <a:gs pos="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2229" y="246743"/>
            <a:ext cx="11713027" cy="6371771"/>
          </a:xfrm>
        </p:spPr>
        <p:txBody>
          <a:bodyPr>
            <a:normAutofit fontScale="92500"/>
          </a:bodyPr>
          <a:lstStyle/>
          <a:p>
            <a:pPr marL="0" indent="0" algn="ctr">
              <a:lnSpc>
                <a:spcPts val="3700"/>
              </a:lnSpc>
              <a:spcBef>
                <a:spcPts val="0"/>
              </a:spcBef>
              <a:buNone/>
            </a:pP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ТЕМИ НАВЧАЛЬНОЇ ДИСЦИПЛІНИ:</a:t>
            </a:r>
          </a:p>
          <a:p>
            <a:pPr marL="0" indent="0" algn="ctr">
              <a:lnSpc>
                <a:spcPts val="3700"/>
              </a:lnSpc>
              <a:spcBef>
                <a:spcPts val="0"/>
              </a:spcBef>
              <a:buNone/>
            </a:pPr>
            <a:endParaRPr lang="uk-UA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ts val="3700"/>
              </a:lnSpc>
              <a:spcBef>
                <a:spcPts val="0"/>
              </a:spcBef>
              <a:buNone/>
            </a:pPr>
            <a:r>
              <a:rPr lang="uk-UA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1.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СВІТОВИЙ ТУРИЗМ, ЯК СОЦІАЛЬНО-ЕКОНОМІЧНЕ ЯВИЩЕ.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ts val="3700"/>
              </a:lnSpc>
              <a:spcBef>
                <a:spcPts val="0"/>
              </a:spcBef>
              <a:buNone/>
            </a:pPr>
            <a:r>
              <a:rPr lang="uk-UA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2.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ТУРИСТИЧНІ РЕСУРСИ СВІТУ: КЛАСИФІКАЦІЯ ТА ОСОБЛИВОСТІ ЇХ ВИКОРИСТАННЯ.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ts val="3700"/>
              </a:lnSpc>
              <a:spcBef>
                <a:spcPts val="0"/>
              </a:spcBef>
              <a:buNone/>
            </a:pPr>
            <a:r>
              <a:rPr lang="uk-UA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3.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ЄВРОПЕЙСЬКІ ТУРИСТИЧНІ РИНКИ.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ts val="3700"/>
              </a:lnSpc>
              <a:spcBef>
                <a:spcPts val="0"/>
              </a:spcBef>
              <a:buNone/>
            </a:pPr>
            <a:r>
              <a:rPr lang="uk-UA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4.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ТУРИСТИЧНІ РИНКИ БЛИЗЬКОСХІДНОГО РЕГІОНУ.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ts val="3700"/>
              </a:lnSpc>
              <a:spcBef>
                <a:spcPts val="0"/>
              </a:spcBef>
              <a:buNone/>
            </a:pPr>
            <a:r>
              <a:rPr lang="uk-UA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5.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ПІВДЕННО-АЗІЙСЬКИЙ ТА АЗІЙСЬКО-ТИХООКЕАНСЬКИЙ ТУРИСТИЧНИЙ РЕГІОН.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ts val="3700"/>
              </a:lnSpc>
              <a:spcBef>
                <a:spcPts val="0"/>
              </a:spcBef>
              <a:buNone/>
            </a:pPr>
            <a:r>
              <a:rPr lang="uk-UA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6.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ТУРИЗМ АФРИКАНСЬКИХ КРАЇН.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ts val="3700"/>
              </a:lnSpc>
              <a:spcBef>
                <a:spcPts val="0"/>
              </a:spcBef>
              <a:buNone/>
            </a:pPr>
            <a:r>
              <a:rPr lang="uk-UA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7.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ТУРИСТИЧНИЙ ПОТЕНЦІАЛ АМЕРИКАНСЬКОГО РЕГІОНУ.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ts val="3700"/>
              </a:lnSpc>
              <a:spcBef>
                <a:spcPts val="0"/>
              </a:spcBef>
              <a:buNone/>
            </a:pPr>
            <a:r>
              <a:rPr lang="uk-UA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8.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ПЕРСПЕКТИВИ РОЗВИТКУ ТУРИСТИЧНИХ РИНКІВ КРАЇН СВІТУ В УМОВАХ ГЛОБАЛІЗАЦІЇ.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spcBef>
                <a:spcPts val="0"/>
              </a:spcBef>
              <a:buNone/>
            </a:pP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065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Туризм як складник національної економіки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1774" y="203200"/>
            <a:ext cx="11769725" cy="642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9683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TM03457510[[fn=Савон]]</Template>
  <TotalTime>3056</TotalTime>
  <Words>612</Words>
  <Application>Microsoft Office PowerPoint</Application>
  <PresentationFormat>Произвольный</PresentationFormat>
  <Paragraphs>52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Савон</vt:lpstr>
      <vt:lpstr>Слайд 1</vt:lpstr>
      <vt:lpstr>Компетентності :</vt:lpstr>
      <vt:lpstr>Слайд 3</vt:lpstr>
      <vt:lpstr>Метою вивчення дисципліни є формування комплексу знань про особливості та тенденції функціонування туристичних ринків світу в умовах інтеграції та глобалізації.</vt:lpstr>
      <vt:lpstr>Слайд 5</vt:lpstr>
      <vt:lpstr>ОЧІКУВАНІ РЕЗУЛЬТАТИ НАВЧАННЯ:</vt:lpstr>
      <vt:lpstr>Слайд 7</vt:lpstr>
      <vt:lpstr>Слайд 8</vt:lpstr>
      <vt:lpstr>Слайд 9</vt:lpstr>
      <vt:lpstr>Слайд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ІНФРАСТРУКТУРА ТУРИЗМУ</dc:title>
  <dc:creator>пак</dc:creator>
  <cp:lastModifiedBy>iyudin</cp:lastModifiedBy>
  <cp:revision>70</cp:revision>
  <dcterms:created xsi:type="dcterms:W3CDTF">2020-06-05T19:01:51Z</dcterms:created>
  <dcterms:modified xsi:type="dcterms:W3CDTF">2021-01-25T11:57:39Z</dcterms:modified>
</cp:coreProperties>
</file>